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80" r:id="rId8"/>
    <p:sldId id="266" r:id="rId9"/>
    <p:sldId id="267" r:id="rId10"/>
    <p:sldId id="271" r:id="rId11"/>
    <p:sldId id="273" r:id="rId12"/>
    <p:sldId id="272" r:id="rId13"/>
    <p:sldId id="268" r:id="rId14"/>
    <p:sldId id="269" r:id="rId15"/>
    <p:sldId id="270" r:id="rId16"/>
    <p:sldId id="274" r:id="rId17"/>
    <p:sldId id="275" r:id="rId18"/>
    <p:sldId id="295" r:id="rId19"/>
    <p:sldId id="259" r:id="rId20"/>
    <p:sldId id="276" r:id="rId21"/>
    <p:sldId id="277" r:id="rId22"/>
    <p:sldId id="278" r:id="rId23"/>
    <p:sldId id="279" r:id="rId24"/>
    <p:sldId id="26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90" r:id="rId33"/>
    <p:sldId id="261" r:id="rId34"/>
    <p:sldId id="291" r:id="rId35"/>
    <p:sldId id="292" r:id="rId36"/>
    <p:sldId id="293" r:id="rId37"/>
    <p:sldId id="294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F8C6-8026-436B-AF40-9B37C283D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THEATRICAL WORLDS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1F8E34-175B-4894-8E49-56EE104D9F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Edited by Charlie Mitchell</a:t>
            </a:r>
          </a:p>
          <a:p>
            <a:r>
              <a:rPr lang="en-US" sz="900" i="1" dirty="0"/>
              <a:t>Copyright 2014 by the University of Florida Board of Trustees on behalf of the University of Florida School of Theatre  and Dance.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4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23A47-BC82-43BF-BC5C-99E207DE3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Types of Theaters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B216F-C037-45BC-A795-D15BA29EF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0" y="1457325"/>
            <a:ext cx="9704387" cy="4867275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The Thrust Theater: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Thrust theatre has an opening on one wall, and the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audience sits on three sides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Like the proscenium, there is access between the performance area and the backstage.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greater intimacy between performers and the audience </a:t>
            </a:r>
          </a:p>
          <a:p>
            <a:pPr lvl="1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thrust stage is the 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earliest stage type in western theatre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first appearing in Greek theaters.</a:t>
            </a:r>
          </a:p>
        </p:txBody>
      </p:sp>
    </p:spTree>
    <p:extLst>
      <p:ext uri="{BB962C8B-B14F-4D97-AF65-F5344CB8AC3E}">
        <p14:creationId xmlns:p14="http://schemas.microsoft.com/office/powerpoint/2010/main" val="4280772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1BA639-ACA9-46E3-B0B6-8673EA831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239" y="-13180"/>
            <a:ext cx="6736483" cy="4769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1BF74D-94FD-4B70-B2DF-EFC03786370F}"/>
              </a:ext>
            </a:extLst>
          </p:cNvPr>
          <p:cNvSpPr txBox="1"/>
          <p:nvPr/>
        </p:nvSpPr>
        <p:spPr>
          <a:xfrm>
            <a:off x="2365696" y="4756558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 thrust stage at the </a:t>
            </a:r>
            <a:r>
              <a:rPr lang="en-US" sz="900" dirty="0" err="1"/>
              <a:t>Pasant</a:t>
            </a:r>
            <a:r>
              <a:rPr lang="en-US" sz="900" dirty="0"/>
              <a:t> Theatre</a:t>
            </a:r>
          </a:p>
          <a:p>
            <a:r>
              <a:rPr lang="en-US" sz="900" dirty="0"/>
              <a:t>Photo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583645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0DD4D5-C548-4879-A152-681D3A751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386" y="237320"/>
            <a:ext cx="6077798" cy="58967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AB34D0-748C-4ED2-AEC9-0DA35CB4A8DF}"/>
              </a:ext>
            </a:extLst>
          </p:cNvPr>
          <p:cNvSpPr txBox="1"/>
          <p:nvPr/>
        </p:nvSpPr>
        <p:spPr>
          <a:xfrm>
            <a:off x="2926386" y="6134118"/>
            <a:ext cx="29081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9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Mira </a:t>
            </a:r>
            <a:r>
              <a:rPr lang="en-US" altLang="en-US" sz="9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Felner</a:t>
            </a:r>
            <a:r>
              <a:rPr lang="en-US" altLang="en-US" sz="9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and Claudia Orenstein. </a:t>
            </a:r>
            <a:r>
              <a:rPr lang="en-US" altLang="en-US" sz="900" u="sng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World of Theatre: Tradition and Innovation. </a:t>
            </a:r>
            <a:r>
              <a:rPr lang="en-US" altLang="en-US" sz="9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Boston: Pearson/Allyn and Bacon 2006</a:t>
            </a:r>
            <a:r>
              <a:rPr lang="en-US" altLang="en-US" sz="9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912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5EA97-792D-46B0-8422-54F3DFFE7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Types of Theaters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5AB89-472C-4111-AE1E-79AE9647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43025"/>
            <a:ext cx="9221788" cy="4568197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The Arena Theater: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Theatre-in-the-round.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 part the front.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 direct access between the stage and the backstage.</a:t>
            </a:r>
          </a:p>
          <a:p>
            <a:pPr lvl="2">
              <a:defRPr/>
            </a:pP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Arena staging disappeared once theatres moved indoors.</a:t>
            </a:r>
          </a:p>
          <a:p>
            <a:pPr lvl="2">
              <a:defRPr/>
            </a:pP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20th century: arena staging reappears as reaction to proscenium.</a:t>
            </a:r>
          </a:p>
          <a:p>
            <a:pPr lvl="2">
              <a:defRPr/>
            </a:pP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Arena staging is more actor centered and proscenium is more design centered. </a:t>
            </a:r>
          </a:p>
          <a:p>
            <a:pPr lvl="2">
              <a:defRPr/>
            </a:pP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20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EB9B9-0C74-40CE-A1A9-DAA20D552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924" y="278087"/>
            <a:ext cx="6400264" cy="46881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90973F-E683-4B20-AB17-44C01BA4CA16}"/>
              </a:ext>
            </a:extLst>
          </p:cNvPr>
          <p:cNvSpPr txBox="1"/>
          <p:nvPr/>
        </p:nvSpPr>
        <p:spPr>
          <a:xfrm>
            <a:off x="2684477" y="4966283"/>
            <a:ext cx="1819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Photo from Wikimedia Commons</a:t>
            </a:r>
          </a:p>
          <a:p>
            <a:r>
              <a:rPr lang="en-US" sz="800" dirty="0" err="1"/>
              <a:t>Arènes</a:t>
            </a:r>
            <a:r>
              <a:rPr lang="en-US" sz="800" dirty="0"/>
              <a:t> de </a:t>
            </a:r>
            <a:r>
              <a:rPr lang="en-US" sz="800" dirty="0" err="1"/>
              <a:t>Lutèce</a:t>
            </a:r>
            <a:r>
              <a:rPr lang="en-US" sz="800" dirty="0"/>
              <a:t> @ Paris</a:t>
            </a:r>
          </a:p>
        </p:txBody>
      </p:sp>
    </p:spTree>
    <p:extLst>
      <p:ext uri="{BB962C8B-B14F-4D97-AF65-F5344CB8AC3E}">
        <p14:creationId xmlns:p14="http://schemas.microsoft.com/office/powerpoint/2010/main" val="2894158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1CD681-B13F-4495-BC18-EE96025E9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521" y="799733"/>
            <a:ext cx="6858957" cy="5258534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C2B170E2-55BE-4E3B-BDC9-BB82859EB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6521" y="6058267"/>
            <a:ext cx="275252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Mira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Felner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Claudia Orenstein. </a:t>
            </a:r>
            <a:r>
              <a:rPr kumimoji="0" lang="en-US" altLang="en-US" sz="9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World of Theatre: Tradition and Innovation.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Boston: Pearson/Allyn and Bacon, 2006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4229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6BA1E-473A-4896-A48B-65593A551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Types of Theaters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1FBBF-5922-4EFD-837C-69EB12B0E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050" y="1828800"/>
            <a:ext cx="9637712" cy="4663447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The Black Box Theater: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For each production, audience and performance space can be arranged into proscenium, thrust ,arena or other configurations.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 true black box is essentially an empty room with no designated stage area, let alone any “backstage” or “offstage’ areas.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These theaters are small and utilized for more experimental shows.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826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E26826-4AED-41CF-9F3E-74CC25E1A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733" y="1161733"/>
            <a:ext cx="4534533" cy="45345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AF354F-B271-4A24-B658-014D52C91614}"/>
              </a:ext>
            </a:extLst>
          </p:cNvPr>
          <p:cNvSpPr txBox="1"/>
          <p:nvPr/>
        </p:nvSpPr>
        <p:spPr>
          <a:xfrm>
            <a:off x="3758268" y="5696266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Lexington Children’s Theater</a:t>
            </a:r>
          </a:p>
          <a:p>
            <a:r>
              <a:rPr lang="en-US" sz="900" dirty="0"/>
              <a:t>Photo by Kim Correll</a:t>
            </a:r>
          </a:p>
        </p:txBody>
      </p:sp>
    </p:spTree>
    <p:extLst>
      <p:ext uri="{BB962C8B-B14F-4D97-AF65-F5344CB8AC3E}">
        <p14:creationId xmlns:p14="http://schemas.microsoft.com/office/powerpoint/2010/main" val="3120347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FA2ED0-B3A8-4A43-8CCC-1BDB17950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662" y="0"/>
            <a:ext cx="10290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82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383AA-2013-4CF7-A533-9036597E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Setting the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615E2-007F-4E34-B918-870C7426E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1685925"/>
            <a:ext cx="8915400" cy="3777622"/>
          </a:xfrm>
        </p:spPr>
        <p:txBody>
          <a:bodyPr/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 set design is expected to be not only pleasing to the eye, but also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functional, evocative, and part of an overall production concept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set also becomes part of the performance through the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actors’ interaction with its elements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– doorways, stairs, furniture, and boundaries.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3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E3B21-171F-493B-B9DA-EB83BFAA7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Four – “Set Design”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57818-D0E4-486E-B2B5-738A10A2C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This chapter will explore the different types of theater spaces, a history of theatre spaces, the set designer’s process, the set designers’ tools, and the role of the sound designer. </a:t>
            </a:r>
          </a:p>
        </p:txBody>
      </p:sp>
    </p:spTree>
    <p:extLst>
      <p:ext uri="{BB962C8B-B14F-4D97-AF65-F5344CB8AC3E}">
        <p14:creationId xmlns:p14="http://schemas.microsoft.com/office/powerpoint/2010/main" val="41850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EB5D-D9B6-4DC0-A29C-1781F2DC5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Setting the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8BCB9-A624-47CB-BBD7-5D15F65E4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7136" y="1416167"/>
            <a:ext cx="9250363" cy="5276675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 History of Theater Spaces: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role of the set in a performance, and of the set designer in particular, is a fairly recent development in the long history of theatre.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theaters of ancient Greece were at first only temporary structures set up for the City of Dionysia, an annual religious festival.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Romans adapted the Greek approach to theatre design and practices.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During the Middle Ages: </a:t>
            </a:r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passion plays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might be mounted on a special wheeled platform known as a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pageant wagon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drawn from place to place around the community.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Shakespeare’s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Globe Theater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was built around a largely open stage because his plays required little in the way of scenic elaboration or embellishment.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During the Renaissance period, the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Teatro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Olimpico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 Vicenza, Italy featured an audience area arranged as a semicircle patterned on a classical Roman plan.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266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8C585A-DF43-4ACF-ABB4-7D52CB223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487" y="571500"/>
            <a:ext cx="6677025" cy="571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2F40DB-4481-4DBF-9230-BA53BCE6EE9C}"/>
              </a:ext>
            </a:extLst>
          </p:cNvPr>
          <p:cNvSpPr txBox="1"/>
          <p:nvPr/>
        </p:nvSpPr>
        <p:spPr>
          <a:xfrm>
            <a:off x="2659310" y="6286500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The Teatro </a:t>
            </a:r>
            <a:r>
              <a:rPr lang="en-US" sz="900" dirty="0" err="1"/>
              <a:t>Olimpico</a:t>
            </a:r>
            <a:endParaRPr lang="en-US" sz="900" dirty="0"/>
          </a:p>
          <a:p>
            <a:r>
              <a:rPr lang="en-US" sz="900" dirty="0"/>
              <a:t>Photo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3891623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87EBB-286B-4525-BAC6-8644CC39F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Setting the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BC014-1C0C-40B4-ADB3-596606F0D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6950" y="2133600"/>
            <a:ext cx="9237662" cy="410029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Another important influence was Sebastiano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Serlio’s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publication of his multivolume </a:t>
            </a:r>
            <a:r>
              <a:rPr lang="en-US" sz="3200" i="1" dirty="0" err="1">
                <a:latin typeface="Calibri" panose="020F0502020204030204" pitchFamily="34" charset="0"/>
                <a:cs typeface="Calibri" panose="020F0502020204030204" pitchFamily="34" charset="0"/>
              </a:rPr>
              <a:t>Architettura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(1545, which included information on his system of three stock settings.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Stock suggests a </a:t>
            </a:r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set design guided by the genre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of the play and the appropriate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stock set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would serve the scenic needs of any play of the genre.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Set design as a profession </a:t>
            </a:r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would not arrive until the mid-nineteenth century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639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B4929-07EF-415E-8CCE-170188FF4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Setting the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7D955-7A27-4E35-894E-BD5E30A23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686" y="1540189"/>
            <a:ext cx="9593263" cy="4184336"/>
          </a:xfrm>
        </p:spPr>
        <p:txBody>
          <a:bodyPr>
            <a:normAutofit/>
          </a:bodyPr>
          <a:lstStyle/>
          <a:p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Two major developments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in the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nineteenth century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challenged the primacy of painted perspective scenery and opened the door for theatrical artists qualified to capitalize on them.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adoption of the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box set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(Proscenium staging)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rise of an intense </a:t>
            </a:r>
            <a:r>
              <a:rPr lang="en-US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attention to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historical accuracy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 all aspects of production, especially scene design. </a:t>
            </a:r>
          </a:p>
        </p:txBody>
      </p:sp>
    </p:spTree>
    <p:extLst>
      <p:ext uri="{BB962C8B-B14F-4D97-AF65-F5344CB8AC3E}">
        <p14:creationId xmlns:p14="http://schemas.microsoft.com/office/powerpoint/2010/main" val="230168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6BCF0-30B3-4E89-99C0-5E6ED6C8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771" y="610828"/>
            <a:ext cx="8911687" cy="1280890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Process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6AA42-6CA2-473A-BBEA-C78719DB6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2542" y="1891718"/>
            <a:ext cx="8915400" cy="4966282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 set designer’s first experience of a new play is usually in the </a:t>
            </a:r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reading of the script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set designer has to be able to dig into the text for the details of  the characters’ environments and the individual details about each: their economic status, their occupations, and their relationships with one another.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common elements shared by all set designers: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Establishing time and place.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Materialization of a setting that details the characters’ lives.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creation of mood and atmosphere appropriate to the production.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Establishing the relationship between the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audience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and the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performance itself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14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12DA1-939A-40C1-AE1C-433ED663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Process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CF7C4-EEC4-4BEA-BBC0-5B3D6336F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750" y="1514475"/>
            <a:ext cx="9694862" cy="4396747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Design meetings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design concept expresses the production concept as a complete plan for realizing the decision and choices made.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set establishes the style and tone through the colors, arrangement, and qualities of the scenic elements.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 common practice is to leave the act curtain (main drape) open so that the set is in full view of the audience.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first tasks, is researching the particulars of the play. This can include visual research of a particular time period.</a:t>
            </a:r>
          </a:p>
        </p:txBody>
      </p:sp>
    </p:spTree>
    <p:extLst>
      <p:ext uri="{BB962C8B-B14F-4D97-AF65-F5344CB8AC3E}">
        <p14:creationId xmlns:p14="http://schemas.microsoft.com/office/powerpoint/2010/main" val="2125432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BEB6B-F70E-4C05-BB3F-AC3414EA3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3800" y="652685"/>
            <a:ext cx="8911687" cy="1280890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Process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5DDD9-82AC-48DA-96E1-60C4D6514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675" y="1714500"/>
            <a:ext cx="9913937" cy="4196722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set designer must be open to several different types of information: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color schemes or construction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 the production  going to be “updated” to a more modern time period?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Budgets, schedules, and personnel as well as pragmatic questions such as the theatre architecture within which the set will be located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00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EB05E-BFFD-4B3B-807C-3ACC27F25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Process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81272-0965-4E3E-9462-A7D6CB3E8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2047875"/>
            <a:ext cx="8915400" cy="377762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set designer employs many artistic tools and materials: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 storyboard is a series of sketches that show the set’s changes over the course of the performance.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Line, Mass, Color, Texture, Space, and Composition.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Flats, Platforms, Wagons, Turntable, Step Units and Stairways, Drops, Backdrops, Cycloramas, and Scrims. </a:t>
            </a:r>
          </a:p>
        </p:txBody>
      </p:sp>
    </p:spTree>
    <p:extLst>
      <p:ext uri="{BB962C8B-B14F-4D97-AF65-F5344CB8AC3E}">
        <p14:creationId xmlns:p14="http://schemas.microsoft.com/office/powerpoint/2010/main" val="32182508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ABCB8-CDB6-4FAB-8D28-13588E633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7B7DE-86CB-490A-99C1-C2935FE52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2125" y="2133600"/>
            <a:ext cx="9742487" cy="410029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Lines:</a:t>
            </a:r>
          </a:p>
          <a:p>
            <a:pPr lvl="1"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visual world is constructed of lines – straight, curved, and zigzags. Horizontal or vertical. </a:t>
            </a:r>
          </a:p>
          <a:p>
            <a:pPr lvl="1"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Lines give definition, impart feeling</a:t>
            </a:r>
          </a:p>
          <a:p>
            <a:pPr lvl="1"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(Straight lines = rigidity or confinement or stability and power)</a:t>
            </a:r>
          </a:p>
          <a:p>
            <a:pPr lvl="1"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Curved lines = ?</a:t>
            </a:r>
          </a:p>
          <a:p>
            <a:pPr lvl="1"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Zigzags =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771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2AD2-7989-4DEB-AD9B-41E3F58B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6F73A-F0B3-4931-B7CC-8BD0F2832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Mass:</a:t>
            </a:r>
          </a:p>
          <a:p>
            <a:pPr lvl="1">
              <a:defRPr/>
            </a:pPr>
            <a:r>
              <a:rPr lang="en-US" sz="2000" dirty="0"/>
              <a:t>Refers to the shape, size, weight of objects onstage</a:t>
            </a:r>
          </a:p>
          <a:p>
            <a:pPr lvl="1">
              <a:defRPr/>
            </a:pPr>
            <a:r>
              <a:rPr lang="en-US" sz="2000" dirty="0"/>
              <a:t>Heavy objects create dense, oppressive space</a:t>
            </a:r>
          </a:p>
          <a:p>
            <a:pPr lvl="1">
              <a:defRPr/>
            </a:pPr>
            <a:r>
              <a:rPr lang="en-US" sz="2000" dirty="0"/>
              <a:t>Light objects can create open space</a:t>
            </a:r>
          </a:p>
          <a:p>
            <a:pPr lvl="1">
              <a:defRPr/>
            </a:pPr>
            <a:r>
              <a:rPr lang="en-US" sz="2000" dirty="0"/>
              <a:t>Ornamentation: quantity of objects and detail on a set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4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2E0F-0F57-410A-9682-7B201F7AD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FB926-9C1D-4505-9C3C-E01DC14D8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three basic demands of a successful theatre space:</a:t>
            </a:r>
          </a:p>
          <a:p>
            <a:pPr lvl="1"/>
            <a:r>
              <a:rPr lang="en-US" sz="2400" dirty="0"/>
              <a:t>The facilities for the audience.</a:t>
            </a:r>
          </a:p>
          <a:p>
            <a:pPr lvl="1"/>
            <a:r>
              <a:rPr lang="en-US" sz="2400" dirty="0"/>
              <a:t>The stage and its equipment and control rooms.</a:t>
            </a:r>
          </a:p>
          <a:p>
            <a:pPr lvl="1"/>
            <a:r>
              <a:rPr lang="en-US" sz="2400" dirty="0"/>
              <a:t>The work and support spaces such as dressing rooms, construction shops and storage areas.</a:t>
            </a:r>
          </a:p>
        </p:txBody>
      </p:sp>
    </p:spTree>
    <p:extLst>
      <p:ext uri="{BB962C8B-B14F-4D97-AF65-F5344CB8AC3E}">
        <p14:creationId xmlns:p14="http://schemas.microsoft.com/office/powerpoint/2010/main" val="14364429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D6C7B-B535-4C9A-B7EA-75CAE4518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59C9A-0FAC-40F9-A708-E0A7561C0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Color and Texture:</a:t>
            </a:r>
          </a:p>
          <a:p>
            <a:pPr lvl="1">
              <a:defRPr/>
            </a:pPr>
            <a:r>
              <a:rPr lang="en-US" sz="2000" dirty="0"/>
              <a:t>In addition to the “hue”, color also deals with the saturation or depth of hue (deep or pale).</a:t>
            </a:r>
          </a:p>
          <a:p>
            <a:pPr lvl="1">
              <a:defRPr/>
            </a:pPr>
            <a:r>
              <a:rPr lang="en-US" sz="2000" dirty="0"/>
              <a:t>textures speak to us</a:t>
            </a:r>
          </a:p>
          <a:p>
            <a:pPr lvl="2">
              <a:defRPr/>
            </a:pPr>
            <a:r>
              <a:rPr lang="en-US" sz="1800" dirty="0"/>
              <a:t>Light reflecting on surfaces gives us an idea of texture onstage.</a:t>
            </a:r>
          </a:p>
          <a:p>
            <a:pPr lvl="1">
              <a:defRPr/>
            </a:pPr>
            <a:r>
              <a:rPr lang="en-US" sz="2000" dirty="0"/>
              <a:t>Sets often have fake textures by using materials like Styrofoam, creating fake marble, etc. </a:t>
            </a:r>
          </a:p>
          <a:p>
            <a:pPr lvl="1">
              <a:defRPr/>
            </a:pPr>
            <a:r>
              <a:rPr lang="en-US" sz="2000" dirty="0"/>
              <a:t>Textures give a feel to the environment.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59757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E6E6E-761D-4342-8CA6-A51ECA057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4CC8D-A21C-4275-8E8D-D5E3B3E68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981" y="1661891"/>
            <a:ext cx="9952037" cy="4571999"/>
          </a:xfrm>
        </p:spPr>
        <p:txBody>
          <a:bodyPr/>
          <a:lstStyle/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Space and Composition: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three dimensional volume of the stage can be divided into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positive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spaces.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theatrical space itself is always a component of the set designer’s process. 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Composition refers to the space between objects on stage. This is determined by the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height, width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depth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of the stage space. </a:t>
            </a:r>
          </a:p>
          <a:p>
            <a:pPr marL="457200" lvl="1" indent="0">
              <a:buNone/>
            </a:pPr>
            <a:endParaRPr lang="en-US" sz="2000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63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75651-C50B-4401-A19B-1B7CA9A2B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D1710-1067-46C6-B9D7-ACD474286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575" y="1781175"/>
            <a:ext cx="10714037" cy="4452715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Scenic Elements: Flats and Platforms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Flats are two dimensional panels, made with stretched canvas or thin plywood attached to a wooden frame. </a:t>
            </a:r>
          </a:p>
          <a:p>
            <a:pPr lvl="2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building blocks of stage construction.</a:t>
            </a:r>
          </a:p>
          <a:p>
            <a:pPr lvl="2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create interior or exterior walls or other vertical expanses. </a:t>
            </a:r>
          </a:p>
          <a:p>
            <a:pPr lvl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Platforms are large horizontal units, made of heavy plywood on a frame. </a:t>
            </a:r>
          </a:p>
          <a:p>
            <a:pPr lvl="2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create levels. </a:t>
            </a:r>
          </a:p>
          <a:p>
            <a:pPr lvl="2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suggest different locations with the same scene.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0071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A090-8C51-4FDB-8B19-9B0CC9270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06A9D-F276-43FA-B426-C4599DCF8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1" y="1562101"/>
            <a:ext cx="9447212" cy="434912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Wagons, Turntables, and Step Units: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Wagons are essentially platforms on casters.</a:t>
            </a:r>
          </a:p>
          <a:p>
            <a:pPr lvl="2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permit movement of different levels around the stage space.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Turntables, also known as Revolves, are a kind of circular platform that pivots around its center.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Step units and Stairways are short flights of steps or full-height stairways that provide access to or from different levels of platforms. </a:t>
            </a:r>
          </a:p>
        </p:txBody>
      </p:sp>
    </p:spTree>
    <p:extLst>
      <p:ext uri="{BB962C8B-B14F-4D97-AF65-F5344CB8AC3E}">
        <p14:creationId xmlns:p14="http://schemas.microsoft.com/office/powerpoint/2010/main" val="147232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Image result for Theatre backdrop">
            <a:extLst>
              <a:ext uri="{FF2B5EF4-FFF2-40B4-BE49-F238E27FC236}">
                <a16:creationId xmlns:a16="http://schemas.microsoft.com/office/drawing/2014/main" id="{822D332C-82BB-44CE-8C90-848595A70B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2" r="23926" b="-1"/>
          <a:stretch/>
        </p:blipFill>
        <p:spPr bwMode="auto">
          <a:xfrm>
            <a:off x="1" y="10"/>
            <a:ext cx="757444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F05E22-FE68-4701-B6BB-83C162326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000" b="1" dirty="0">
                <a:solidFill>
                  <a:srgbClr val="FE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1C4E7-2E80-4B92-9945-F822202B1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3832" y="1902372"/>
            <a:ext cx="4121023" cy="456169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Drops: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Backdrops are usually made of canvas or muslin and painted to represent almost any locale. They can be painted over many times.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Cyclorama is a special seamless canvas. It is also knows as a “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”. It is typically white or light blue. 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scrim is a large loosely woven expanse of fabric. They have the ability to appear opaque when lit from the front and fade into transparency when lit from behind. </a:t>
            </a:r>
          </a:p>
          <a:p>
            <a:pPr lvl="1">
              <a:lnSpc>
                <a:spcPct val="90000"/>
              </a:lnSpc>
            </a:pPr>
            <a:endParaRPr lang="en-US" sz="1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8317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2669C-36F0-403F-A874-4E080F8F3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Tools and Materials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3E85F-49D8-4B8D-AFEE-0DE9043BB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375" y="1438275"/>
            <a:ext cx="10028237" cy="4472947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technology: projections, lasers, and automated mechanics.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Set properties are sometimes employed by a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props designer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but the set designer must also include the selection of set furnishings.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final set renderings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are the guide for building and furnishing the set.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two types of mechanical drawings are the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ground plan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view and the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elevation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8751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DFC0D8-9ED7-4BA4-878C-017713AB3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666750"/>
            <a:ext cx="7620000" cy="5524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08DBE3-E714-42FD-ACA5-8D35A63E3275}"/>
              </a:ext>
            </a:extLst>
          </p:cNvPr>
          <p:cNvSpPr txBox="1"/>
          <p:nvPr/>
        </p:nvSpPr>
        <p:spPr>
          <a:xfrm>
            <a:off x="2286000" y="6191250"/>
            <a:ext cx="2021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Photo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9611016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15F1-6CFD-49C7-A232-F8B944BD9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550" y="690785"/>
            <a:ext cx="8911687" cy="1280890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Tools and Material for Set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31BD9-C428-4BBE-9D6F-D625D981E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099" y="1704975"/>
            <a:ext cx="9526588" cy="4305300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Once the set design has been recorded in prose, graphically, or as a complete model, it becomes the responsibility of the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technical director.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technical director oversees the operation of the scene shop.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work of building the set is done by the scenic carpenters and led by a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master carpenter.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constructed scenic elements are finished by the painting crew, often under the guidance of change artists.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36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AA67F-18A7-4289-A487-6F1ADD7BE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Theatres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F1B51-258B-4DD3-B42D-5379BE3E8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Today, the design of most theatre buildings falls into four fundamental types:</a:t>
            </a:r>
          </a:p>
          <a:p>
            <a:pPr lvl="1"/>
            <a:r>
              <a:rPr lang="en-US" sz="2000" dirty="0"/>
              <a:t>The proscenium theatre.</a:t>
            </a:r>
          </a:p>
          <a:p>
            <a:pPr lvl="1"/>
            <a:r>
              <a:rPr lang="en-US" sz="2000" dirty="0"/>
              <a:t>The Thrust theatre</a:t>
            </a:r>
          </a:p>
          <a:p>
            <a:pPr lvl="1"/>
            <a:r>
              <a:rPr lang="en-US" sz="2000" dirty="0"/>
              <a:t>The arena theatre.</a:t>
            </a:r>
          </a:p>
          <a:p>
            <a:pPr lvl="1"/>
            <a:r>
              <a:rPr lang="en-US" sz="2000" dirty="0"/>
              <a:t>The Black Box theatre.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8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46E06-9BF9-4B0E-9236-D576D022C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Types of Theatre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0AF07-0488-4F8B-A22F-432AA4E0E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3075" y="1409700"/>
            <a:ext cx="9761537" cy="4824189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The Proscenium Theater: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It is probably the most common and well known arrangement.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Proscenium Arch.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arch is the source of the “fourth wall”.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Proscenium stages have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backstage space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called the wings, fly space and masking.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apron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is a part of the stage that protrudes past the proscenium arch.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orchestra pit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houses the musicians when doing a musical theatre production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08840F-AD73-43FA-B3D0-B5BE172F3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571500"/>
            <a:ext cx="7162800" cy="571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45E3AA-5736-4610-BBA7-AA74938DFC8D}"/>
              </a:ext>
            </a:extLst>
          </p:cNvPr>
          <p:cNvSpPr txBox="1"/>
          <p:nvPr/>
        </p:nvSpPr>
        <p:spPr>
          <a:xfrm>
            <a:off x="2514600" y="6286500"/>
            <a:ext cx="2592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from Wikimedia Commons</a:t>
            </a:r>
          </a:p>
          <a:p>
            <a:r>
              <a:rPr lang="en-US" sz="800" dirty="0"/>
              <a:t>Academy Building, 68-114 South Main Street, Fall River, Bristol County, 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392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23224C-F1BD-450F-AC13-747249846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278" y="452034"/>
            <a:ext cx="8975521" cy="5425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A5DFFC-6412-4646-A703-02FADA512226}"/>
              </a:ext>
            </a:extLst>
          </p:cNvPr>
          <p:cNvSpPr txBox="1"/>
          <p:nvPr/>
        </p:nvSpPr>
        <p:spPr>
          <a:xfrm>
            <a:off x="1954635" y="5877536"/>
            <a:ext cx="2021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Photo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1194002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577E6E-62B9-41D4-AB17-C05F646FB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679" y="863759"/>
            <a:ext cx="5640642" cy="5130481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A4132D95-1DAE-4958-B989-128103CED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679" y="5994240"/>
            <a:ext cx="298648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Mira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Felner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Claudia Orenstein. </a:t>
            </a:r>
            <a:r>
              <a:rPr kumimoji="0" lang="en-US" altLang="en-US" sz="9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World of Theatre: Tradition and Innovation.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Boston: Pearson/Allyn and Bacon, 2006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9177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705EBC-C341-4CA7-8715-E526000CD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785" y="0"/>
            <a:ext cx="5944430" cy="6247059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ADC7CDFF-5031-4DEE-8146-BF1012D15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3785" y="6247059"/>
            <a:ext cx="307876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Mira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Felner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Claudia Orenstein. </a:t>
            </a:r>
            <a:r>
              <a:rPr kumimoji="0" lang="en-US" altLang="en-US" sz="900" b="0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World of Theatre: Tradition and Innovation.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Boston: Pearson/Allyn and Bacon 2006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229954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899</TotalTime>
  <Words>1863</Words>
  <Application>Microsoft Office PowerPoint</Application>
  <PresentationFormat>Widescreen</PresentationFormat>
  <Paragraphs>158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Century Gothic</vt:lpstr>
      <vt:lpstr>Wingdings 3</vt:lpstr>
      <vt:lpstr>Wisp</vt:lpstr>
      <vt:lpstr>THEATRICAL WORLDS</vt:lpstr>
      <vt:lpstr>Chapter Four – “Set Design”</vt:lpstr>
      <vt:lpstr>Set Design</vt:lpstr>
      <vt:lpstr>Types of Theatres</vt:lpstr>
      <vt:lpstr>Types of Theatre</vt:lpstr>
      <vt:lpstr>PowerPoint Presentation</vt:lpstr>
      <vt:lpstr>PowerPoint Presentation</vt:lpstr>
      <vt:lpstr>PowerPoint Presentation</vt:lpstr>
      <vt:lpstr>PowerPoint Presentation</vt:lpstr>
      <vt:lpstr>Types of Theaters</vt:lpstr>
      <vt:lpstr>PowerPoint Presentation</vt:lpstr>
      <vt:lpstr>PowerPoint Presentation</vt:lpstr>
      <vt:lpstr>Types of Theaters</vt:lpstr>
      <vt:lpstr>PowerPoint Presentation</vt:lpstr>
      <vt:lpstr>PowerPoint Presentation</vt:lpstr>
      <vt:lpstr>Types of Theaters</vt:lpstr>
      <vt:lpstr>PowerPoint Presentation</vt:lpstr>
      <vt:lpstr>PowerPoint Presentation</vt:lpstr>
      <vt:lpstr>Setting the Stage</vt:lpstr>
      <vt:lpstr>Setting the Stage</vt:lpstr>
      <vt:lpstr>PowerPoint Presentation</vt:lpstr>
      <vt:lpstr>Setting the Stage</vt:lpstr>
      <vt:lpstr>Setting the Stage</vt:lpstr>
      <vt:lpstr>A Process for Set Design</vt:lpstr>
      <vt:lpstr>A Process for Set Design</vt:lpstr>
      <vt:lpstr>A Process for Set Design</vt:lpstr>
      <vt:lpstr>A Process for Set Design</vt:lpstr>
      <vt:lpstr>The Tools and Materials for Set Design</vt:lpstr>
      <vt:lpstr>The Tools and Materials for Set Design</vt:lpstr>
      <vt:lpstr>The Tools and Materials for Set Design</vt:lpstr>
      <vt:lpstr>The Tools and Materials for Set Design</vt:lpstr>
      <vt:lpstr>The Tools and Materials for Set Design</vt:lpstr>
      <vt:lpstr>The Tools and Materials for Set Design</vt:lpstr>
      <vt:lpstr>The Tools and Materials for Set Design</vt:lpstr>
      <vt:lpstr>The Tools and Materials for Set Design</vt:lpstr>
      <vt:lpstr>PowerPoint Presentation</vt:lpstr>
      <vt:lpstr>The Tools and Material for Set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THEATRICAL WORLDS</dc:title>
  <dc:creator>Kim</dc:creator>
  <cp:lastModifiedBy>Chad Daniel</cp:lastModifiedBy>
  <cp:revision>40</cp:revision>
  <dcterms:created xsi:type="dcterms:W3CDTF">2019-07-21T20:10:22Z</dcterms:created>
  <dcterms:modified xsi:type="dcterms:W3CDTF">2020-02-25T13:51:51Z</dcterms:modified>
</cp:coreProperties>
</file>